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7" r:id="rId2"/>
    <p:sldId id="276" r:id="rId3"/>
    <p:sldId id="287" r:id="rId4"/>
    <p:sldId id="279" r:id="rId5"/>
    <p:sldId id="288" r:id="rId6"/>
    <p:sldId id="319" r:id="rId7"/>
    <p:sldId id="280" r:id="rId8"/>
    <p:sldId id="281" r:id="rId9"/>
    <p:sldId id="282" r:id="rId10"/>
    <p:sldId id="283" r:id="rId11"/>
    <p:sldId id="284" r:id="rId12"/>
    <p:sldId id="321" r:id="rId13"/>
    <p:sldId id="320" r:id="rId14"/>
    <p:sldId id="289" r:id="rId15"/>
    <p:sldId id="290" r:id="rId16"/>
    <p:sldId id="291" r:id="rId17"/>
    <p:sldId id="292" r:id="rId18"/>
    <p:sldId id="316" r:id="rId19"/>
    <p:sldId id="317" r:id="rId20"/>
    <p:sldId id="318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05" r:id="rId32"/>
    <p:sldId id="306" r:id="rId33"/>
    <p:sldId id="307" r:id="rId34"/>
    <p:sldId id="310" r:id="rId35"/>
    <p:sldId id="322" r:id="rId36"/>
    <p:sldId id="323" r:id="rId37"/>
    <p:sldId id="311" r:id="rId38"/>
    <p:sldId id="312" r:id="rId39"/>
    <p:sldId id="313" r:id="rId40"/>
    <p:sldId id="315" r:id="rId4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3EF6F-9506-4119-9703-0003AFA1450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84124-A504-4B31-8B0F-E690BEC6E7F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23</a:t>
            </a:fld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24</a:t>
            </a:fld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25</a:t>
            </a:fld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26</a:t>
            </a:fld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27</a:t>
            </a:fld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28</a:t>
            </a:fld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29</a:t>
            </a:fld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30</a:t>
            </a:fld>
            <a:endParaRPr lang="es-E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31</a:t>
            </a:fld>
            <a:endParaRPr lang="es-E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32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33</a:t>
            </a:fld>
            <a:endParaRPr lang="es-E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34</a:t>
            </a:fld>
            <a:endParaRPr lang="es-E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35</a:t>
            </a:fld>
            <a:endParaRPr lang="es-E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36</a:t>
            </a:fld>
            <a:endParaRPr lang="es-E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37</a:t>
            </a:fld>
            <a:endParaRPr lang="es-E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38</a:t>
            </a:fld>
            <a:endParaRPr lang="es-E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39</a:t>
            </a:fld>
            <a:endParaRPr lang="es-E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40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84124-A504-4B31-8B0F-E690BEC6E7FC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354620C-9E5B-4935-9656-499073990BDD}" type="datetimeFigureOut">
              <a:rPr lang="es-ES" smtClean="0"/>
              <a:pPr/>
              <a:t>28/10/2014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6F8F659-9CC2-42BB-AFE7-DF68370B578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emf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emf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emf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emf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emf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emf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emf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emf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emf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emf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emf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emf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83568" y="1052736"/>
            <a:ext cx="77768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smtClean="0">
                <a:solidFill>
                  <a:srgbClr val="C00000"/>
                </a:solidFill>
              </a:rPr>
              <a:t>EFECTOS DISTRIBUTIVOS DE LAS REFORMAS EN IMPUESTOS Y TRANSFERENCIAS EN EUROPA (2008-2012)</a:t>
            </a:r>
          </a:p>
          <a:p>
            <a:pPr algn="ctr"/>
            <a:endParaRPr lang="es-ES" sz="3200" b="1" dirty="0" smtClean="0">
              <a:solidFill>
                <a:srgbClr val="C00000"/>
              </a:solidFill>
            </a:endParaRPr>
          </a:p>
          <a:p>
            <a:pPr algn="ctr"/>
            <a:r>
              <a:rPr lang="es-ES" sz="3200" dirty="0" smtClean="0"/>
              <a:t>DIRECCIÓN DE ESTUDIOS DEL IEF</a:t>
            </a:r>
          </a:p>
          <a:p>
            <a:pPr algn="ctr"/>
            <a:r>
              <a:rPr lang="es-ES" sz="3200" dirty="0" smtClean="0"/>
              <a:t>Nuria Badenes Plá</a:t>
            </a:r>
            <a:endParaRPr lang="es-ES" sz="3200" dirty="0"/>
          </a:p>
          <a:p>
            <a:pPr algn="ctr"/>
            <a:endParaRPr lang="es-ES" sz="3200" b="1" dirty="0" smtClean="0">
              <a:solidFill>
                <a:srgbClr val="C00000"/>
              </a:solidFill>
            </a:endParaRPr>
          </a:p>
          <a:p>
            <a:pPr algn="ctr"/>
            <a:r>
              <a:rPr lang="es-ES" sz="3200" b="1" dirty="0" smtClean="0"/>
              <a:t>1 de Octubre de 2014</a:t>
            </a:r>
            <a:endParaRPr lang="es-ES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14282" y="1000108"/>
            <a:ext cx="8501122" cy="53578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Rectángulo"/>
          <p:cNvSpPr/>
          <p:nvPr/>
        </p:nvSpPr>
        <p:spPr>
          <a:xfrm>
            <a:off x="1714480" y="642918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Garamond" pitchFamily="18" charset="0"/>
              </a:rPr>
              <a:t>Impuesto sobre el ingreso laboral. Salario 100% del promedio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1500166" y="571480"/>
            <a:ext cx="61436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Garamond" pitchFamily="18" charset="0"/>
              </a:rPr>
              <a:t>Impuesto sobre el ingreso laboral. Salario 167% del promedio </a:t>
            </a:r>
            <a:endParaRPr lang="es-ES" dirty="0">
              <a:latin typeface="Garamond" pitchFamily="18" charset="0"/>
            </a:endParaRPr>
          </a:p>
        </p:txBody>
      </p:sp>
      <p:pic>
        <p:nvPicPr>
          <p:cNvPr id="8" name="7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28596" y="928670"/>
            <a:ext cx="8001056" cy="5500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571472" y="1071546"/>
            <a:ext cx="78581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 smtClean="0">
                <a:latin typeface="Garamond" pitchFamily="18" charset="0"/>
              </a:rPr>
              <a:t>Líneas generales de las reformas (transferencias): </a:t>
            </a:r>
          </a:p>
          <a:p>
            <a:pPr algn="just"/>
            <a:endParaRPr lang="es-ES" b="1" dirty="0" smtClean="0">
              <a:latin typeface="Garamond" pitchFamily="18" charset="0"/>
            </a:endParaRPr>
          </a:p>
          <a:p>
            <a:pPr algn="just"/>
            <a:endParaRPr lang="es-ES" b="1" dirty="0" smtClean="0">
              <a:latin typeface="Garamond" pitchFamily="18" charset="0"/>
            </a:endParaRPr>
          </a:p>
          <a:p>
            <a:pPr algn="just"/>
            <a:r>
              <a:rPr lang="es-ES" dirty="0" smtClean="0">
                <a:latin typeface="Garamond" pitchFamily="18" charset="0"/>
              </a:rPr>
              <a:t>Entre 2007 y 2012, distintos países adoptaron medidas de adecuación a la situación: </a:t>
            </a:r>
          </a:p>
          <a:p>
            <a:pPr algn="just"/>
            <a:r>
              <a:rPr lang="es-ES" dirty="0" smtClean="0">
                <a:latin typeface="Garamond" pitchFamily="18" charset="0"/>
              </a:rPr>
              <a:t>Las </a:t>
            </a:r>
            <a:r>
              <a:rPr lang="es-ES" b="1" dirty="0" smtClean="0">
                <a:latin typeface="Garamond" pitchFamily="18" charset="0"/>
              </a:rPr>
              <a:t>medidas de sostenibilidad incluyen aspectos como el congelamiento del valor de las pensiones y el vínculo de los beneficios de pensión con la esperanza de vida. </a:t>
            </a:r>
            <a:r>
              <a:rPr lang="es-ES" b="1" i="1" dirty="0" smtClean="0">
                <a:latin typeface="Garamond" pitchFamily="18" charset="0"/>
              </a:rPr>
              <a:t>Austria, República Checa, Estonia, Finlandia, Grecia, Hungría, Irlanda, Italia, Polonia, España y el Reino Unido. </a:t>
            </a:r>
          </a:p>
          <a:p>
            <a:pPr algn="just"/>
            <a:endParaRPr lang="es-ES" b="1" i="1" dirty="0" smtClean="0">
              <a:latin typeface="Garamond" pitchFamily="18" charset="0"/>
            </a:endParaRPr>
          </a:p>
          <a:p>
            <a:pPr algn="just"/>
            <a:r>
              <a:rPr lang="es-ES" dirty="0" smtClean="0">
                <a:latin typeface="Garamond" pitchFamily="18" charset="0"/>
              </a:rPr>
              <a:t>Las medidas más frecuentes son las orientadas a </a:t>
            </a:r>
            <a:r>
              <a:rPr lang="es-ES" b="1" dirty="0" smtClean="0">
                <a:latin typeface="Garamond" pitchFamily="18" charset="0"/>
              </a:rPr>
              <a:t>incentivar el trabajo, las más comunes: incremento en la edad de jubilación y el endurecimiento de condiciones para la jubilación anticipada. </a:t>
            </a:r>
            <a:r>
              <a:rPr lang="es-ES" b="1" i="1" dirty="0" smtClean="0">
                <a:latin typeface="Garamond" pitchFamily="18" charset="0"/>
              </a:rPr>
              <a:t>Austria, Bélgica, República Checa, Dinamarca, Estonia, Finlandia, Francia, Alemania, Grecia, Hungría, Irlanda, Italia, Polonia, Portugal, España y el Reino Unido. </a:t>
            </a:r>
          </a:p>
          <a:p>
            <a:pPr algn="just"/>
            <a:endParaRPr lang="es-ES" b="1" i="1" dirty="0" smtClean="0">
              <a:latin typeface="Garamond" pitchFamily="18" charset="0"/>
            </a:endParaRPr>
          </a:p>
          <a:p>
            <a:pPr algn="just"/>
            <a:r>
              <a:rPr lang="es-ES" dirty="0" smtClean="0">
                <a:latin typeface="Garamond" pitchFamily="18" charset="0"/>
              </a:rPr>
              <a:t>En </a:t>
            </a:r>
            <a:r>
              <a:rPr lang="es-ES" b="1" dirty="0" smtClean="0">
                <a:latin typeface="Garamond" pitchFamily="18" charset="0"/>
              </a:rPr>
              <a:t>prestaciones por desempleo las reformas más utilizadas: la reducción de la tasa de reemplazo o la duración de las prestaciones.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0" y="1000108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14282" y="1142984"/>
            <a:ext cx="8715436" cy="55007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Rectángulo"/>
          <p:cNvSpPr/>
          <p:nvPr/>
        </p:nvSpPr>
        <p:spPr>
          <a:xfrm>
            <a:off x="571472" y="571480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Garamond" pitchFamily="18" charset="0"/>
              </a:rPr>
              <a:t>Transferencias: </a:t>
            </a:r>
          </a:p>
          <a:p>
            <a:r>
              <a:rPr lang="es-ES" b="1" dirty="0" smtClean="0">
                <a:latin typeface="Garamond" pitchFamily="18" charset="0"/>
              </a:rPr>
              <a:t>Gasto público social como porcentaje del PIB. Promedios 2005-2007 y 2008-2010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714348" y="785794"/>
            <a:ext cx="78581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 smtClean="0">
                <a:latin typeface="Garamond" pitchFamily="18" charset="0"/>
              </a:rPr>
              <a:t>Intensidad de las reformas (imposición y transferencias) </a:t>
            </a:r>
          </a:p>
          <a:p>
            <a:pPr algn="just"/>
            <a:r>
              <a:rPr lang="es-ES" dirty="0" smtClean="0">
                <a:latin typeface="Garamond" pitchFamily="18" charset="0"/>
              </a:rPr>
              <a:t>Ya que las reformas se mueven en diferentes direcciones, se construye de un índice de intensidad de las reformas, con el fin de poder evaluarlas de manera agregada: </a:t>
            </a:r>
          </a:p>
          <a:p>
            <a:pPr algn="just"/>
            <a:endParaRPr lang="es-ES" dirty="0" smtClean="0">
              <a:latin typeface="Garamond" pitchFamily="18" charset="0"/>
            </a:endParaRPr>
          </a:p>
          <a:p>
            <a:pPr algn="just"/>
            <a:r>
              <a:rPr lang="es-ES" dirty="0" smtClean="0">
                <a:latin typeface="Garamond" pitchFamily="18" charset="0"/>
              </a:rPr>
              <a:t>	IIR= (IT_08_12 - IT_03_07)/ IT_03_07 </a:t>
            </a:r>
          </a:p>
          <a:p>
            <a:pPr algn="just"/>
            <a:r>
              <a:rPr lang="es-ES" dirty="0" smtClean="0">
                <a:latin typeface="Garamond" pitchFamily="18" charset="0"/>
              </a:rPr>
              <a:t>Donde: </a:t>
            </a:r>
          </a:p>
          <a:p>
            <a:pPr algn="just">
              <a:tabLst>
                <a:tab pos="1789113" algn="l"/>
              </a:tabLst>
            </a:pPr>
            <a:r>
              <a:rPr lang="es-ES" dirty="0" smtClean="0">
                <a:latin typeface="Garamond" pitchFamily="18" charset="0"/>
              </a:rPr>
              <a:t>IIR: 		Índice de intensidad de las reformas. </a:t>
            </a:r>
          </a:p>
          <a:p>
            <a:pPr marL="1789113" indent="-1789113" algn="just"/>
            <a:r>
              <a:rPr lang="es-ES" dirty="0" smtClean="0">
                <a:latin typeface="Garamond" pitchFamily="18" charset="0"/>
              </a:rPr>
              <a:t>IT_08_12: 	Imposición (sobre el ingreso salarial y CSS) sobre el ingreso salarial bruto. </a:t>
            </a:r>
          </a:p>
          <a:p>
            <a:pPr algn="just"/>
            <a:r>
              <a:rPr lang="es-ES" dirty="0" smtClean="0">
                <a:latin typeface="Garamond" pitchFamily="18" charset="0"/>
              </a:rPr>
              <a:t>		Promedio 2008-2012. </a:t>
            </a:r>
          </a:p>
          <a:p>
            <a:pPr marL="1789113" indent="-1789113" algn="just"/>
            <a:r>
              <a:rPr lang="es-ES" dirty="0" smtClean="0">
                <a:latin typeface="Garamond" pitchFamily="18" charset="0"/>
              </a:rPr>
              <a:t>IT_03_07: 	Imposición (sobre el ingreso salarial y CSS) sobre el ingreso salarial bruto. </a:t>
            </a:r>
          </a:p>
          <a:p>
            <a:pPr algn="just"/>
            <a:r>
              <a:rPr lang="es-ES" dirty="0" smtClean="0">
                <a:latin typeface="Garamond" pitchFamily="18" charset="0"/>
              </a:rPr>
              <a:t>		Promedio 2003-2007. </a:t>
            </a:r>
          </a:p>
          <a:p>
            <a:pPr algn="just"/>
            <a:endParaRPr lang="es-ES" dirty="0" smtClean="0">
              <a:latin typeface="Garamond" pitchFamily="18" charset="0"/>
            </a:endParaRPr>
          </a:p>
          <a:p>
            <a:pPr algn="just"/>
            <a:r>
              <a:rPr lang="es-ES" dirty="0" smtClean="0">
                <a:latin typeface="Garamond" pitchFamily="18" charset="0"/>
              </a:rPr>
              <a:t>El signo positivo o negativo del índice muestra si la imposición sobre los ingreso salariales se ha reducido (-) o incrementado (+). El valor absoluto mostraría la intensidad de la reforma. Se toma como referencia la imposición sobre una persona soltera, sin hijos, con un salario del 100% del promedio. Por tanto debe tomarse con cautela, ya que no se incluyen otros tramos de ingresos, ni otras composiciones familiares.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785786" y="642918"/>
            <a:ext cx="70723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Garamond" pitchFamily="18" charset="0"/>
              </a:rPr>
              <a:t>Índice de intensidad de las reformas en imposición y transferencias</a:t>
            </a:r>
            <a:endParaRPr lang="es-ES" dirty="0">
              <a:latin typeface="Garamond" pitchFamily="18" charset="0"/>
            </a:endParaRPr>
          </a:p>
        </p:txBody>
      </p:sp>
      <p:pic>
        <p:nvPicPr>
          <p:cNvPr id="6" name="5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5786" y="1357298"/>
            <a:ext cx="7858180" cy="535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42910" y="857232"/>
            <a:ext cx="80645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 smtClean="0">
                <a:latin typeface="Garamond" pitchFamily="18" charset="0"/>
              </a:rPr>
              <a:t>Tasa de variación de la imposición y transferencias vs. tasa de crecimiento del PIB. </a:t>
            </a:r>
            <a:endParaRPr lang="es-ES" dirty="0">
              <a:latin typeface="Garamond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42910" y="1428736"/>
            <a:ext cx="7500990" cy="478634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6 Conector recto"/>
          <p:cNvCxnSpPr/>
          <p:nvPr/>
        </p:nvCxnSpPr>
        <p:spPr>
          <a:xfrm>
            <a:off x="3000364" y="2714620"/>
            <a:ext cx="5000660" cy="22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57224" y="1285860"/>
            <a:ext cx="7358114" cy="492922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Rectángulo"/>
          <p:cNvSpPr/>
          <p:nvPr/>
        </p:nvSpPr>
        <p:spPr>
          <a:xfrm>
            <a:off x="1857356" y="714356"/>
            <a:ext cx="55007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Garamond" pitchFamily="18" charset="0"/>
              </a:rPr>
              <a:t>Tasa de variación de la imposición Vs. Nivel de Deuda </a:t>
            </a:r>
            <a:endParaRPr lang="es-ES" dirty="0">
              <a:latin typeface="Garamond" pitchFamily="18" charset="0"/>
            </a:endParaRPr>
          </a:p>
        </p:txBody>
      </p:sp>
      <p:cxnSp>
        <p:nvCxnSpPr>
          <p:cNvPr id="8" name="7 Conector recto"/>
          <p:cNvCxnSpPr/>
          <p:nvPr/>
        </p:nvCxnSpPr>
        <p:spPr>
          <a:xfrm flipV="1">
            <a:off x="1428728" y="1857364"/>
            <a:ext cx="4786346" cy="3143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285720" y="785794"/>
            <a:ext cx="850112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 smtClean="0"/>
              <a:t>Progresividad de las reformas de imposición y transferencias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Progresión del ingreso residual comparando los quinquenios 2003-2007 y 2008-2012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IPR=(IPIR_08_12-IPIR_03_07)/IPIR_03_07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000" dirty="0" smtClean="0"/>
              <a:t>Donde IPR es el índice de progresión de la reforma</a:t>
            </a:r>
          </a:p>
          <a:p>
            <a:pPr algn="just"/>
            <a:r>
              <a:rPr lang="es-ES" sz="2000" dirty="0" smtClean="0"/>
              <a:t>IPIR_08_12: índice de progresión del ingreso residual. Promedio 2008-2012</a:t>
            </a:r>
          </a:p>
          <a:p>
            <a:pPr algn="just"/>
            <a:r>
              <a:rPr lang="es-ES" sz="2000" dirty="0" smtClean="0"/>
              <a:t>IPIR_03_07: índice de progresión del ingreso residual. Promedio 2003-2007</a:t>
            </a:r>
          </a:p>
          <a:p>
            <a:pPr algn="just"/>
            <a:endParaRPr lang="es-ES" sz="2000" dirty="0" smtClean="0"/>
          </a:p>
          <a:p>
            <a:pPr algn="just"/>
            <a:endParaRPr lang="es-ES" sz="2000" dirty="0" smtClean="0"/>
          </a:p>
          <a:p>
            <a:pPr algn="just"/>
            <a:r>
              <a:rPr lang="es-ES" sz="2000" dirty="0" smtClean="0"/>
              <a:t>Si IPR 	&gt;0 Se incrementa la progresividad entre períodos</a:t>
            </a:r>
          </a:p>
          <a:p>
            <a:pPr algn="just"/>
            <a:r>
              <a:rPr lang="es-ES" sz="2000" dirty="0" smtClean="0"/>
              <a:t>	&lt;0 Disminuye la progresividad</a:t>
            </a:r>
          </a:p>
          <a:p>
            <a:pPr algn="just"/>
            <a:endParaRPr lang="es-ES" sz="2000" dirty="0" smtClean="0"/>
          </a:p>
          <a:p>
            <a:pPr algn="just"/>
            <a:r>
              <a:rPr lang="es-ES" sz="2400" dirty="0" smtClean="0"/>
              <a:t> 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/>
          <p:cNvPicPr/>
          <p:nvPr/>
        </p:nvPicPr>
        <p:blipFill>
          <a:blip r:embed="rId4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00034" y="1071546"/>
            <a:ext cx="7929618" cy="55007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CuadroTexto"/>
          <p:cNvSpPr txBox="1"/>
          <p:nvPr/>
        </p:nvSpPr>
        <p:spPr>
          <a:xfrm>
            <a:off x="1571604" y="285728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Índice de progresividad de las reformas en la imposición y las transferencias.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928662" y="1285860"/>
            <a:ext cx="7358114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 smtClean="0">
                <a:latin typeface="Garamond" pitchFamily="18" charset="0"/>
              </a:rPr>
              <a:t>Índice: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ES" b="1" dirty="0" smtClean="0">
                <a:latin typeface="Garamond" pitchFamily="18" charset="0"/>
              </a:rPr>
              <a:t>Objetivo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ES" b="1" dirty="0" smtClean="0">
                <a:latin typeface="Garamond" pitchFamily="18" charset="0"/>
              </a:rPr>
              <a:t>Situación de crisis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ES" b="1" dirty="0" smtClean="0">
                <a:latin typeface="Garamond" pitchFamily="18" charset="0"/>
              </a:rPr>
              <a:t>Imposición sobre la renta y líneas generales de reforma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ES" b="1" dirty="0" smtClean="0">
                <a:latin typeface="Garamond" pitchFamily="18" charset="0"/>
              </a:rPr>
              <a:t>Transferencias y líneas generales de reforma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ES" b="1" dirty="0" smtClean="0">
                <a:latin typeface="Garamond" pitchFamily="18" charset="0"/>
              </a:rPr>
              <a:t>Evolución de la pobreza y la desigualdad en la UE </a:t>
            </a:r>
          </a:p>
          <a:p>
            <a:pPr marL="893763" indent="-436563">
              <a:lnSpc>
                <a:spcPct val="150000"/>
              </a:lnSpc>
              <a:buFont typeface="Wingdings" pitchFamily="2" charset="2"/>
              <a:buChar char="§"/>
            </a:pPr>
            <a:r>
              <a:rPr lang="es-ES" b="1" dirty="0" smtClean="0">
                <a:latin typeface="Garamond" pitchFamily="18" charset="0"/>
              </a:rPr>
              <a:t>Impacto sobre los ingresos de la política pública </a:t>
            </a:r>
          </a:p>
          <a:p>
            <a:pPr marL="893763" indent="-436563">
              <a:lnSpc>
                <a:spcPct val="150000"/>
              </a:lnSpc>
              <a:buFont typeface="Wingdings" pitchFamily="2" charset="2"/>
              <a:buChar char="§"/>
            </a:pPr>
            <a:r>
              <a:rPr lang="es-ES" b="1" dirty="0" smtClean="0">
                <a:latin typeface="Garamond" pitchFamily="18" charset="0"/>
              </a:rPr>
              <a:t>Pobreza </a:t>
            </a:r>
          </a:p>
          <a:p>
            <a:pPr marL="893763" indent="-436563">
              <a:lnSpc>
                <a:spcPct val="150000"/>
              </a:lnSpc>
              <a:buFont typeface="Wingdings" pitchFamily="2" charset="2"/>
              <a:buChar char="§"/>
            </a:pPr>
            <a:r>
              <a:rPr lang="es-ES" b="1" dirty="0" smtClean="0">
                <a:latin typeface="Garamond" pitchFamily="18" charset="0"/>
              </a:rPr>
              <a:t>Privación </a:t>
            </a:r>
          </a:p>
          <a:p>
            <a:pPr marL="893763" indent="-436563">
              <a:lnSpc>
                <a:spcPct val="150000"/>
              </a:lnSpc>
              <a:buFont typeface="Wingdings" pitchFamily="2" charset="2"/>
              <a:buChar char="§"/>
            </a:pPr>
            <a:r>
              <a:rPr lang="es-ES" b="1" dirty="0" smtClean="0">
                <a:latin typeface="Garamond" pitchFamily="18" charset="0"/>
              </a:rPr>
              <a:t>Desigualdad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s-ES" b="1" dirty="0" smtClean="0">
                <a:latin typeface="Garamond" pitchFamily="18" charset="0"/>
              </a:rPr>
              <a:t>Conclusiones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428596" y="928670"/>
            <a:ext cx="82153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Las reformas se acometen con un mayor efecto sobre la progresividad en Reino Unido, República Checa, Países Bajos, Suecia e Irlanda. </a:t>
            </a:r>
          </a:p>
          <a:p>
            <a:endParaRPr lang="es-ES" sz="2000" dirty="0" smtClean="0"/>
          </a:p>
          <a:p>
            <a:r>
              <a:rPr lang="es-ES" sz="2000" dirty="0" smtClean="0"/>
              <a:t>Los países donde los efectos de las reformas han ido en la dirección de disminución de la progresividad han sido sobre todo Hungría, Alemania, Italia y España.     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714348" y="1142984"/>
            <a:ext cx="78581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b="1" dirty="0" smtClean="0">
                <a:latin typeface="Garamond" pitchFamily="18" charset="0"/>
              </a:rPr>
              <a:t>Evolución de la pobreza y la desigualdad en la UE. </a:t>
            </a:r>
          </a:p>
          <a:p>
            <a:pPr algn="just">
              <a:lnSpc>
                <a:spcPct val="150000"/>
              </a:lnSpc>
            </a:pPr>
            <a:endParaRPr lang="es-ES" b="1" dirty="0" smtClean="0">
              <a:latin typeface="Garamond" pitchFamily="18" charset="0"/>
            </a:endParaRPr>
          </a:p>
          <a:p>
            <a:pPr marL="457200" indent="-377825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Las políticas de impuestos y transferencias reducen las tasas de pobreza y desigualdad en los países de la Unión Europea. (Comparación antes y después de las medidas )</a:t>
            </a:r>
          </a:p>
          <a:p>
            <a:pPr marL="457200" indent="-377825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Pese a ello, las tasas de pobreza se han incrementado en la mayoría de países. (Comparación en el tiempo)</a:t>
            </a:r>
          </a:p>
          <a:p>
            <a:pPr marL="457200" indent="-377825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Al considerar las carencias severas, estas son mayores entre las mujeres que entre los hombres, entre los niños que en el resto de la población y en los hogares </a:t>
            </a:r>
            <a:r>
              <a:rPr lang="es-ES" dirty="0" err="1" smtClean="0">
                <a:latin typeface="Garamond" pitchFamily="18" charset="0"/>
              </a:rPr>
              <a:t>monoparentales</a:t>
            </a:r>
            <a:r>
              <a:rPr lang="es-ES" dirty="0" smtClean="0">
                <a:latin typeface="Garamond" pitchFamily="18" charset="0"/>
              </a:rPr>
              <a:t> y unipersonales. </a:t>
            </a:r>
          </a:p>
          <a:p>
            <a:pPr marL="457200" indent="-377825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No es posible identificar una tendencia en la desigualdad y la pobreza válida para todos los países.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428596" y="785794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Garamond" pitchFamily="18" charset="0"/>
              </a:rPr>
              <a:t>Ingresos promedios (antes de transferencias e impuestos) e ingresos disponibles (después de transferencias e impuestos). Años 2003-2007 </a:t>
            </a:r>
            <a:endParaRPr lang="es-ES" dirty="0">
              <a:latin typeface="Garamond" pitchFamily="18" charset="0"/>
            </a:endParaRPr>
          </a:p>
        </p:txBody>
      </p:sp>
      <p:pic>
        <p:nvPicPr>
          <p:cNvPr id="6" name="5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42844" y="1357298"/>
            <a:ext cx="8858312" cy="5286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500034" y="785794"/>
            <a:ext cx="8286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Garamond" pitchFamily="18" charset="0"/>
              </a:rPr>
              <a:t>Ingresos promedios (antes de transferencias e impuestos) e ingresos disponibles (después de transferencias e impuestos). Años 2008-2012 </a:t>
            </a:r>
            <a:endParaRPr lang="es-ES" dirty="0">
              <a:latin typeface="Garamond" pitchFamily="18" charset="0"/>
            </a:endParaRPr>
          </a:p>
        </p:txBody>
      </p:sp>
      <p:pic>
        <p:nvPicPr>
          <p:cNvPr id="6" name="5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57158" y="1428736"/>
            <a:ext cx="8429684" cy="50006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642910" y="1000108"/>
            <a:ext cx="7715304" cy="5454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Lo primero que se hace evidente es que con excepción de Eslovaquia, los ingresos disponibles son mayores que los ingresos antes de transferencias e impuestos. </a:t>
            </a:r>
          </a:p>
          <a:p>
            <a:pPr marL="457200" indent="-457200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La política pública contribuye a incrementar los ingresos disponibles de la población. </a:t>
            </a:r>
          </a:p>
          <a:p>
            <a:pPr marL="457200" indent="-457200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Los países con mayores diferencias porcentuales entre el ingreso disponible y el ingreso antes de transferencias e impuestos son Eslovenia, Hungría, Francia, Alemania y Suecia. </a:t>
            </a:r>
          </a:p>
          <a:p>
            <a:pPr marL="457200" indent="-457200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Los datos también indican que pese a la crisis el ingreso antes de transferencia e impuestos aumenta en todos los países, excepto en Irlanda, Reino Unido y Luxemburgo. </a:t>
            </a:r>
          </a:p>
          <a:p>
            <a:pPr marL="457200" indent="-457200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El ingreso disponible promedio también es mayor en el período 2008-2012, excepto en el Reino Unido.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428596" y="714356"/>
            <a:ext cx="80010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b="1" dirty="0" smtClean="0">
                <a:latin typeface="Garamond" pitchFamily="18" charset="0"/>
              </a:rPr>
              <a:t>La pobreza </a:t>
            </a:r>
          </a:p>
          <a:p>
            <a:pPr marL="357188" indent="-357188" algn="just">
              <a:lnSpc>
                <a:spcPct val="150000"/>
              </a:lnSpc>
              <a:buFontTx/>
              <a:buChar char="-"/>
            </a:pPr>
            <a:r>
              <a:rPr lang="es-ES" dirty="0" smtClean="0">
                <a:latin typeface="Garamond" pitchFamily="18" charset="0"/>
              </a:rPr>
              <a:t>Se mide como porcentaje de la población que es pobre (tasa de pobreza). Se toma como línea de pobreza del 50% de la renta media. </a:t>
            </a:r>
          </a:p>
          <a:p>
            <a:pPr marL="357188" indent="-357188"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-     Los datos indican que las tasas de pobreza son inferiores después de transferencias e impuestos (para los países para los que existen datos). </a:t>
            </a:r>
          </a:p>
          <a:p>
            <a:pPr marL="357188" indent="-357188" algn="just">
              <a:lnSpc>
                <a:spcPct val="150000"/>
              </a:lnSpc>
              <a:buFontTx/>
              <a:buChar char="-"/>
            </a:pPr>
            <a:r>
              <a:rPr lang="es-ES" dirty="0" smtClean="0">
                <a:latin typeface="Garamond" pitchFamily="18" charset="0"/>
              </a:rPr>
              <a:t>Se compara la tasa de pobreza de 21 países de la UE antes y después de impuestos y transferencias para los períodos 2004-2007 y 2008-2012. </a:t>
            </a:r>
          </a:p>
          <a:p>
            <a:pPr marL="357188" indent="-357188" algn="just">
              <a:lnSpc>
                <a:spcPct val="150000"/>
              </a:lnSpc>
              <a:buFontTx/>
              <a:buChar char="-"/>
            </a:pPr>
            <a:r>
              <a:rPr lang="es-ES" dirty="0" smtClean="0">
                <a:latin typeface="Garamond" pitchFamily="18" charset="0"/>
              </a:rPr>
              <a:t>Pese al efecto positivo de la política pública en la reducción de la pobreza, en el período de crisis 2008-2012 la tasa de pobreza después de impuestos y transferencia incrementa excepto en República Checa, Alemania y Polonia. </a:t>
            </a:r>
          </a:p>
          <a:p>
            <a:pPr marL="357188" indent="-357188" algn="just">
              <a:lnSpc>
                <a:spcPct val="150000"/>
              </a:lnSpc>
              <a:buFontTx/>
              <a:buChar char="-"/>
            </a:pPr>
            <a:r>
              <a:rPr lang="es-ES" dirty="0" smtClean="0">
                <a:latin typeface="Garamond" pitchFamily="18" charset="0"/>
              </a:rPr>
              <a:t>En el segundo período de 2008-2012, las mayores reducciones en la pobreza, cuando se consideran las transferencias e impuestos se dan en República Checa, Finlandia, Francia e Irlanda.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3000364" y="500042"/>
            <a:ext cx="2696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latin typeface="Garamond" pitchFamily="18" charset="0"/>
              </a:rPr>
              <a:t>Tasa de pobreza 2004-2007 </a:t>
            </a:r>
            <a:endParaRPr lang="es-ES" dirty="0">
              <a:latin typeface="Garamond" pitchFamily="18" charset="0"/>
            </a:endParaRPr>
          </a:p>
        </p:txBody>
      </p:sp>
      <p:pic>
        <p:nvPicPr>
          <p:cNvPr id="6" name="5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14282" y="785794"/>
            <a:ext cx="8501122" cy="5715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71472" y="1071546"/>
            <a:ext cx="8072494" cy="528641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Rectángulo"/>
          <p:cNvSpPr/>
          <p:nvPr/>
        </p:nvSpPr>
        <p:spPr>
          <a:xfrm>
            <a:off x="2786050" y="714356"/>
            <a:ext cx="32861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Garamond" pitchFamily="18" charset="0"/>
              </a:rPr>
              <a:t>Tasa de pobreza 2008-2012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500034" y="1000108"/>
            <a:ext cx="821537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b="1" dirty="0" smtClean="0">
                <a:latin typeface="Garamond" pitchFamily="18" charset="0"/>
              </a:rPr>
              <a:t>Privación material: </a:t>
            </a:r>
          </a:p>
          <a:p>
            <a:pPr algn="just">
              <a:lnSpc>
                <a:spcPct val="150000"/>
              </a:lnSpc>
            </a:pPr>
            <a:endParaRPr lang="es-ES" b="1" dirty="0" smtClean="0">
              <a:latin typeface="Garamond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Se define como la incapacidad para pagar gastos inesperados, permitirse vacaciones anuales una semana fuera de casa, una comida que implique carne, pollo o pescado cada dos días, el calentamiento adecuado de una vivienda, bienes duraderos como lavadora, televisión en color, teléfono o en coche, tengan atrasos en pago (hipoteca o alquiler, facturas de servicios públicos, alquiler de cuotas de compra u otros pagos de préstamos).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La </a:t>
            </a:r>
            <a:r>
              <a:rPr lang="es-ES" u="sng" dirty="0" smtClean="0">
                <a:latin typeface="Garamond" pitchFamily="18" charset="0"/>
              </a:rPr>
              <a:t>tasa de privación </a:t>
            </a:r>
            <a:r>
              <a:rPr lang="es-ES" dirty="0" smtClean="0">
                <a:latin typeface="Garamond" pitchFamily="18" charset="0"/>
              </a:rPr>
              <a:t>es el porcentaje de población que no puede pagar al menos tres de los ítems y la tasa de </a:t>
            </a:r>
            <a:r>
              <a:rPr lang="es-ES" u="sng" dirty="0" smtClean="0">
                <a:latin typeface="Garamond" pitchFamily="18" charset="0"/>
              </a:rPr>
              <a:t>privación severa </a:t>
            </a:r>
            <a:r>
              <a:rPr lang="es-ES" dirty="0" smtClean="0">
                <a:latin typeface="Garamond" pitchFamily="18" charset="0"/>
              </a:rPr>
              <a:t>se define como la incapacidad para acceder a por lo menos cuatro de los elementos antes mencionados. La tasa de privación material se ha estimado para 27 países de la Unión Europea.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También se tiene la tasa de privación severa separada por sexo, edad y tipo de hogar.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571472" y="1071546"/>
            <a:ext cx="750099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b="1" dirty="0" smtClean="0">
                <a:latin typeface="Garamond" pitchFamily="18" charset="0"/>
              </a:rPr>
              <a:t>Privación material: </a:t>
            </a:r>
          </a:p>
          <a:p>
            <a:pPr algn="just">
              <a:lnSpc>
                <a:spcPct val="150000"/>
              </a:lnSpc>
            </a:pPr>
            <a:endParaRPr lang="es-ES" b="1" dirty="0" smtClean="0">
              <a:latin typeface="Garamond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Los niveles más bajos en ambos tipos de privación son de Dinamarca, Luxemburgo, Holanda y Suecia.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Los más altos en Bulgaria, Rumania y Letonia.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En el período </a:t>
            </a:r>
            <a:r>
              <a:rPr lang="es-ES" b="1" dirty="0" smtClean="0">
                <a:latin typeface="Garamond" pitchFamily="18" charset="0"/>
              </a:rPr>
              <a:t>2008-2012</a:t>
            </a:r>
            <a:r>
              <a:rPr lang="es-ES" dirty="0" smtClean="0">
                <a:latin typeface="Garamond" pitchFamily="18" charset="0"/>
              </a:rPr>
              <a:t> en algunos países </a:t>
            </a:r>
            <a:r>
              <a:rPr lang="es-ES" b="1" dirty="0" smtClean="0">
                <a:latin typeface="Garamond" pitchFamily="18" charset="0"/>
              </a:rPr>
              <a:t>incrementa la tasa de privación: Austria, Alemania, Hungría, Irlanda, Italia, Luxemburgo, Portugal, Eslovenia, España, Reino Unido y Malta</a:t>
            </a:r>
            <a:r>
              <a:rPr lang="es-ES" dirty="0" smtClean="0">
                <a:latin typeface="Garamond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En el resto de países la tasa disminuye. La tasa de </a:t>
            </a:r>
            <a:r>
              <a:rPr lang="es-ES" b="1" dirty="0" smtClean="0">
                <a:latin typeface="Garamond" pitchFamily="18" charset="0"/>
              </a:rPr>
              <a:t>privación severa en el período 2008-2012 se reduce en la mayoría de países, menos en Austria, Francia, Alemania, Irlanda, Italia, España y Malta</a:t>
            </a:r>
            <a:r>
              <a:rPr lang="es-ES" dirty="0" smtClean="0">
                <a:latin typeface="Garamond" pitchFamily="18" charset="0"/>
              </a:rPr>
              <a:t>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928662" y="928671"/>
            <a:ext cx="7215238" cy="5454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b="1" dirty="0" smtClean="0">
                <a:latin typeface="Garamond" pitchFamily="18" charset="0"/>
              </a:rPr>
              <a:t>Objetivo: </a:t>
            </a:r>
          </a:p>
          <a:p>
            <a:pPr algn="just">
              <a:lnSpc>
                <a:spcPct val="150000"/>
              </a:lnSpc>
            </a:pPr>
            <a:r>
              <a:rPr lang="es-ES" b="1" dirty="0" smtClean="0">
                <a:latin typeface="Garamond" pitchFamily="18" charset="0"/>
              </a:rPr>
              <a:t>Análisis de la Política de imposición y transferencias en la UE en el período 2008-2012. </a:t>
            </a:r>
          </a:p>
          <a:p>
            <a:pPr algn="just">
              <a:lnSpc>
                <a:spcPct val="150000"/>
              </a:lnSpc>
            </a:pPr>
            <a:r>
              <a:rPr lang="es-ES" b="1" dirty="0" smtClean="0">
                <a:latin typeface="Garamond" pitchFamily="18" charset="0"/>
              </a:rPr>
              <a:t>Características del período: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>
                <a:latin typeface="Garamond" pitchFamily="18" charset="0"/>
              </a:rPr>
              <a:t>Tasas de crecimiento negativas o inferiores a las de años anteriores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>
                <a:latin typeface="Garamond" pitchFamily="18" charset="0"/>
              </a:rPr>
              <a:t>Aumentos en las tasas de desempleo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>
                <a:latin typeface="Garamond" pitchFamily="18" charset="0"/>
              </a:rPr>
              <a:t>Deterioro de las finanzas públicas. </a:t>
            </a:r>
          </a:p>
          <a:p>
            <a:pPr algn="just">
              <a:lnSpc>
                <a:spcPct val="150000"/>
              </a:lnSpc>
            </a:pP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Desafío</a:t>
            </a:r>
            <a:r>
              <a:rPr lang="es-ES" dirty="0" smtClean="0">
                <a:latin typeface="Garamond" pitchFamily="18" charset="0"/>
              </a:rPr>
              <a:t>: fomentar el empleo (reducción de la imposición sobre el trabajo) al tiempo que se da un aumento de la demanda de prestaciones sociales.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El período 2008-2012: numerosas reformas en la imposición sobre renta personal y en transferencias a las personas y a hogares. </a:t>
            </a:r>
          </a:p>
          <a:p>
            <a:pPr algn="just">
              <a:lnSpc>
                <a:spcPct val="150000"/>
              </a:lnSpc>
            </a:pPr>
            <a:r>
              <a:rPr lang="es-ES" b="1" dirty="0" smtClean="0">
                <a:latin typeface="Garamond" pitchFamily="18" charset="0"/>
              </a:rPr>
              <a:t>¿Cómo afectan estas reformas al nivel de vida de la población y la equidad? Datos OCDE y </a:t>
            </a:r>
            <a:r>
              <a:rPr lang="es-ES" b="1" dirty="0" err="1" smtClean="0">
                <a:latin typeface="Garamond" pitchFamily="18" charset="0"/>
              </a:rPr>
              <a:t>Eurostat</a:t>
            </a:r>
            <a:r>
              <a:rPr lang="es-ES" b="1" dirty="0" smtClean="0">
                <a:latin typeface="Garamond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357158" y="751344"/>
            <a:ext cx="8143932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b="1" dirty="0" smtClean="0">
                <a:latin typeface="Garamond" pitchFamily="18" charset="0"/>
              </a:rPr>
              <a:t>Privación material por características: </a:t>
            </a:r>
          </a:p>
          <a:p>
            <a:pPr algn="just">
              <a:lnSpc>
                <a:spcPct val="150000"/>
              </a:lnSpc>
            </a:pPr>
            <a:endParaRPr lang="es-ES" b="1" dirty="0" smtClean="0">
              <a:latin typeface="Garamond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La tasa de privación severa es mayor entre las mujeres que entre los hombres en ambos períodos (excepto en Luxemburgo para los años 2003-2007).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Cuando se examinan las edades, las personas entre 18 y 64 años (en edad de trabajar) presentan menores niveles de privación severa, considerando todos los países y los dos períodos. La excepción es Alemania, país en el que las mayores tasas de privación severa se encuentran en las personas que tienen entre 18 y 65 años.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En el período 2004-2007, en la mayoría de países la tasa de privación severa es mayor entre los hogares </a:t>
            </a:r>
            <a:r>
              <a:rPr lang="es-ES" dirty="0" err="1" smtClean="0">
                <a:latin typeface="Garamond" pitchFamily="18" charset="0"/>
              </a:rPr>
              <a:t>monoparentales</a:t>
            </a:r>
            <a:r>
              <a:rPr lang="es-ES" dirty="0" smtClean="0">
                <a:latin typeface="Garamond" pitchFamily="18" charset="0"/>
              </a:rPr>
              <a:t>, excepto en Eslovenia, Grecia, Letonia, Bulgaria y Rumania. En 2008-2011, la tasa de privación severa también es mayor entre hogares </a:t>
            </a:r>
            <a:r>
              <a:rPr lang="es-ES" dirty="0" err="1" smtClean="0">
                <a:latin typeface="Garamond" pitchFamily="18" charset="0"/>
              </a:rPr>
              <a:t>monoparentales</a:t>
            </a:r>
            <a:r>
              <a:rPr lang="es-ES" dirty="0" smtClean="0">
                <a:latin typeface="Garamond" pitchFamily="18" charset="0"/>
              </a:rPr>
              <a:t>, excepto en Bulgaria y Rumania. Siguen en importancia los hogares unipersonales y las parejas con tres o más hijos.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357158" y="642918"/>
            <a:ext cx="8215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latin typeface="Garamond" pitchFamily="18" charset="0"/>
              </a:rPr>
              <a:t>La desigualdad </a:t>
            </a:r>
          </a:p>
          <a:p>
            <a:endParaRPr lang="es-ES" dirty="0" smtClean="0">
              <a:latin typeface="Garamond" pitchFamily="18" charset="0"/>
            </a:endParaRPr>
          </a:p>
          <a:p>
            <a:r>
              <a:rPr lang="es-ES" dirty="0" smtClean="0">
                <a:latin typeface="Garamond" pitchFamily="18" charset="0"/>
              </a:rPr>
              <a:t>Índice de </a:t>
            </a:r>
            <a:r>
              <a:rPr lang="es-ES" dirty="0" err="1" smtClean="0">
                <a:latin typeface="Garamond" pitchFamily="18" charset="0"/>
              </a:rPr>
              <a:t>Gini</a:t>
            </a:r>
            <a:r>
              <a:rPr lang="es-ES" dirty="0" smtClean="0">
                <a:latin typeface="Garamond" pitchFamily="18" charset="0"/>
              </a:rPr>
              <a:t> antes y después de impuestos y transferencias. Promedios 2005-2007 </a:t>
            </a:r>
            <a:endParaRPr lang="es-ES" dirty="0">
              <a:latin typeface="Garamond" pitchFamily="18" charset="0"/>
            </a:endParaRPr>
          </a:p>
        </p:txBody>
      </p:sp>
      <p:pic>
        <p:nvPicPr>
          <p:cNvPr id="6" name="5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28596" y="1500174"/>
            <a:ext cx="7929618" cy="50720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5786" y="1500174"/>
            <a:ext cx="7429552" cy="464346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Rectángulo"/>
          <p:cNvSpPr/>
          <p:nvPr/>
        </p:nvSpPr>
        <p:spPr>
          <a:xfrm>
            <a:off x="785786" y="857232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Índice de </a:t>
            </a:r>
            <a:r>
              <a:rPr lang="es-ES" dirty="0" err="1" smtClean="0"/>
              <a:t>Gini</a:t>
            </a:r>
            <a:r>
              <a:rPr lang="es-ES" dirty="0" smtClean="0"/>
              <a:t> antes y después de impuestos y transferencias. Promedios 2008-2011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571472" y="785794"/>
            <a:ext cx="807249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ES" b="1" dirty="0" smtClean="0">
              <a:latin typeface="Garamond" pitchFamily="18" charset="0"/>
            </a:endParaRPr>
          </a:p>
          <a:p>
            <a:pPr algn="just"/>
            <a:r>
              <a:rPr lang="es-ES" b="1" dirty="0" err="1" smtClean="0">
                <a:latin typeface="Garamond" pitchFamily="18" charset="0"/>
              </a:rPr>
              <a:t>Indice</a:t>
            </a:r>
            <a:r>
              <a:rPr lang="es-ES" b="1" dirty="0" smtClean="0">
                <a:latin typeface="Garamond" pitchFamily="18" charset="0"/>
              </a:rPr>
              <a:t> de </a:t>
            </a:r>
            <a:r>
              <a:rPr lang="es-ES" b="1" dirty="0" err="1" smtClean="0">
                <a:latin typeface="Garamond" pitchFamily="18" charset="0"/>
              </a:rPr>
              <a:t>Gini</a:t>
            </a:r>
            <a:r>
              <a:rPr lang="es-ES" b="1" dirty="0" smtClean="0">
                <a:latin typeface="Garamond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s-ES" u="sng" dirty="0" smtClean="0">
                <a:latin typeface="Garamond" pitchFamily="18" charset="0"/>
              </a:rPr>
              <a:t>Entre 2005-2007</a:t>
            </a:r>
            <a:r>
              <a:rPr lang="es-ES" dirty="0" smtClean="0">
                <a:latin typeface="Garamond" pitchFamily="18" charset="0"/>
              </a:rPr>
              <a:t>, los mayores niveles de desigualdad antes de transferencia e impuestos son Polonia, Portugal, Reino Unido e Irlanda.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Después de transferencia e impuestos los mayores niveles de desigualdad corresponden a Reino Unido, Portugal, Grecia y Estonia. El mayor efecto en el descenso de la desigualdad por las transferencias e impuestos se da en Austria, Bélgica, República Checa, Dinamarca y Eslovenia. </a:t>
            </a:r>
          </a:p>
          <a:p>
            <a:pPr algn="just">
              <a:lnSpc>
                <a:spcPct val="150000"/>
              </a:lnSpc>
            </a:pPr>
            <a:r>
              <a:rPr lang="es-ES" u="sng" dirty="0" smtClean="0">
                <a:latin typeface="Garamond" pitchFamily="18" charset="0"/>
              </a:rPr>
              <a:t>Entre 2008-2010</a:t>
            </a:r>
            <a:r>
              <a:rPr lang="es-ES" dirty="0" smtClean="0">
                <a:latin typeface="Garamond" pitchFamily="18" charset="0"/>
              </a:rPr>
              <a:t>, los mayores niveles de desigualdad después de transferencia e impuestos son Reino Unido, España, Portugal y Grecia. Los menores niveles corresponden a República Checa, Dinamarca, Finlandia, República de Eslovenia y Eslovaquia. Los mayores efectos en los descensos de la desigualdad de los impuestos y transferencias ocurren en Irlanda, Finlandia, Suecia y Eslovenia.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428596" y="1000108"/>
            <a:ext cx="7929618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ES" b="1" dirty="0" smtClean="0">
              <a:latin typeface="Garamond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" b="1" dirty="0" smtClean="0">
                <a:latin typeface="Garamond" pitchFamily="18" charset="0"/>
              </a:rPr>
              <a:t>Ratio S90/S10 </a:t>
            </a:r>
          </a:p>
          <a:p>
            <a:pPr algn="just">
              <a:lnSpc>
                <a:spcPct val="150000"/>
              </a:lnSpc>
            </a:pPr>
            <a:endParaRPr lang="es-ES" dirty="0" smtClean="0">
              <a:latin typeface="Garamond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El ratio S90/S10 es el ingreso salarial promedio recibido por el 10% de la población con el ingreso más alto en relación al 10% de la población con el ingreso salarial más bajo. Por ejemplo un ratio de 10 significa que el ingreso del 10% de la población con los mayores niveles de ingreso es en promedio 10 veces mayor que el de la población con el menor ingreso.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Los países con mayores niveles de este ratio son Portugal, Italia, Reino Unido, España y Grecia.  Mientras  que  los  países  con  el  nivel  más bajo son Dinamarca, Eslovenia, R. Checa, Finlandia y Bélgica.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2714612" y="571480"/>
            <a:ext cx="3357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latin typeface="Garamond" pitchFamily="18" charset="0"/>
              </a:rPr>
              <a:t>Ratio S90/S10. Período 2003-2007 </a:t>
            </a:r>
            <a:endParaRPr lang="es-ES" dirty="0">
              <a:latin typeface="Garamond" pitchFamily="18" charset="0"/>
            </a:endParaRPr>
          </a:p>
        </p:txBody>
      </p:sp>
      <p:pic>
        <p:nvPicPr>
          <p:cNvPr id="6" name="5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14348" y="1071546"/>
            <a:ext cx="7786742" cy="50006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2928926" y="571480"/>
            <a:ext cx="3357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latin typeface="Garamond" pitchFamily="18" charset="0"/>
              </a:rPr>
              <a:t>Ratio S90/S10. Período 2008-2012 </a:t>
            </a:r>
            <a:endParaRPr lang="es-ES" dirty="0">
              <a:latin typeface="Garamond" pitchFamily="18" charset="0"/>
            </a:endParaRPr>
          </a:p>
        </p:txBody>
      </p:sp>
      <p:pic>
        <p:nvPicPr>
          <p:cNvPr id="6" name="5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5786" y="1214422"/>
            <a:ext cx="7358114" cy="48577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785786" y="1028343"/>
            <a:ext cx="7643866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b="1" dirty="0" smtClean="0">
                <a:latin typeface="Garamond" pitchFamily="18" charset="0"/>
              </a:rPr>
              <a:t>CONCLUSIONES </a:t>
            </a:r>
          </a:p>
          <a:p>
            <a:pPr algn="just">
              <a:lnSpc>
                <a:spcPct val="150000"/>
              </a:lnSpc>
            </a:pPr>
            <a:endParaRPr lang="es-ES" b="1" dirty="0" smtClean="0">
              <a:latin typeface="Garamond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Las reformas que se han producido recientemente en la UE referidas a imposición sobre la renta incluyen cambios en tramos fiscales, en tasas impositivas, creación de impuestos solidarios o anti-crisis, introducción o aumento a la imposición proveniente de fuentes de capital.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Por el lado del gasto las variaciones más importantes se dan en el área de pensiones, generándose incentivos al trabajo por más tiempo (aumentado la edad de jubilación completa y endureciendo los requisitos para la jubilación anticipada). En el área de sostenibilidad las reformas han llevado a congelar el valor de las pensiones y al ajuste de las prestaciones a la esperanza de vida.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357158" y="1443841"/>
            <a:ext cx="8001056" cy="4049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dirty="0" smtClean="0">
                <a:latin typeface="Garamond" pitchFamily="18" charset="0"/>
              </a:rPr>
              <a:t>En términos generales, puede afirmarse que pobreza y desigualdad se reducen cuando se introducen los impuestos y las transferencias, con lo que </a:t>
            </a:r>
            <a:r>
              <a:rPr lang="es-ES" b="1" dirty="0" smtClean="0">
                <a:latin typeface="Garamond" pitchFamily="18" charset="0"/>
              </a:rPr>
              <a:t>política pública tiene un efecto positivo </a:t>
            </a:r>
            <a:r>
              <a:rPr lang="es-ES" dirty="0" smtClean="0">
                <a:latin typeface="Garamond" pitchFamily="18" charset="0"/>
              </a:rPr>
              <a:t>en la mejora de las condiciones de vida de población.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dirty="0" smtClean="0">
                <a:latin typeface="Garamond" pitchFamily="18" charset="0"/>
              </a:rPr>
              <a:t>Sin embargo, </a:t>
            </a:r>
            <a:r>
              <a:rPr lang="es-ES" b="1" dirty="0" smtClean="0">
                <a:latin typeface="Garamond" pitchFamily="18" charset="0"/>
              </a:rPr>
              <a:t>pese a este efecto positivo, los niveles de pobreza</a:t>
            </a:r>
            <a:r>
              <a:rPr lang="es-ES" dirty="0" smtClean="0">
                <a:latin typeface="Garamond" pitchFamily="18" charset="0"/>
              </a:rPr>
              <a:t>, medidos como el porcentaje de población con ingresos menores al 50% de la sociedad, se han </a:t>
            </a:r>
            <a:r>
              <a:rPr lang="es-ES" b="1" dirty="0" smtClean="0">
                <a:latin typeface="Garamond" pitchFamily="18" charset="0"/>
              </a:rPr>
              <a:t>incrementado en la mayoría de países </a:t>
            </a:r>
            <a:r>
              <a:rPr lang="es-ES" dirty="0" smtClean="0">
                <a:latin typeface="Garamond" pitchFamily="18" charset="0"/>
              </a:rPr>
              <a:t>en el período 2008-2012.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dirty="0" smtClean="0">
                <a:latin typeface="Garamond" pitchFamily="18" charset="0"/>
              </a:rPr>
              <a:t>La tasa de carencia severa es mayor para las mujeres que para los hombres, para los niños y ancianos que para las personas en edad de trabajar y para hogares </a:t>
            </a:r>
            <a:r>
              <a:rPr lang="es-ES" dirty="0" err="1" smtClean="0">
                <a:latin typeface="Garamond" pitchFamily="18" charset="0"/>
              </a:rPr>
              <a:t>monoparentales</a:t>
            </a:r>
            <a:r>
              <a:rPr lang="es-ES" dirty="0" smtClean="0">
                <a:latin typeface="Garamond" pitchFamily="18" charset="0"/>
              </a:rPr>
              <a:t> y unipersonales que para el resto de hogares.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428596" y="785794"/>
            <a:ext cx="8072494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b="1" dirty="0" smtClean="0">
                <a:latin typeface="Garamond" pitchFamily="18" charset="0"/>
              </a:rPr>
              <a:t>No</a:t>
            </a:r>
            <a:r>
              <a:rPr lang="es-ES" dirty="0" smtClean="0">
                <a:latin typeface="Garamond" pitchFamily="18" charset="0"/>
              </a:rPr>
              <a:t> es posible identificar una </a:t>
            </a:r>
            <a:r>
              <a:rPr lang="es-ES" b="1" dirty="0" smtClean="0">
                <a:latin typeface="Garamond" pitchFamily="18" charset="0"/>
              </a:rPr>
              <a:t>tendencia en los niveles de pobreza y desigualdad</a:t>
            </a:r>
            <a:r>
              <a:rPr lang="es-ES" dirty="0" smtClean="0">
                <a:latin typeface="Garamond" pitchFamily="18" charset="0"/>
              </a:rPr>
              <a:t> </a:t>
            </a:r>
            <a:r>
              <a:rPr lang="es-ES" b="1" dirty="0" smtClean="0">
                <a:latin typeface="Garamond" pitchFamily="18" charset="0"/>
              </a:rPr>
              <a:t>relacionados con las reformas</a:t>
            </a:r>
            <a:r>
              <a:rPr lang="es-ES" dirty="0" smtClean="0">
                <a:latin typeface="Garamond" pitchFamily="18" charset="0"/>
              </a:rPr>
              <a:t>. Esto obedece a varias razones: </a:t>
            </a:r>
          </a:p>
          <a:p>
            <a:pPr marL="357188" indent="-357188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Durante las últimas décadas se ha observado un incremento en los niveles de </a:t>
            </a:r>
            <a:r>
              <a:rPr lang="es-ES" b="1" dirty="0" smtClean="0">
                <a:latin typeface="Garamond" pitchFamily="18" charset="0"/>
              </a:rPr>
              <a:t>desigualdad de los ingresos laborales</a:t>
            </a:r>
            <a:r>
              <a:rPr lang="es-ES" dirty="0" smtClean="0">
                <a:latin typeface="Garamond" pitchFamily="18" charset="0"/>
              </a:rPr>
              <a:t>, que puede estar ligado al proceso de globalización y a un incremento relativo de la demanda de trabajo cualificado, lo que trae consigo un aumento de la dispersión salarial. </a:t>
            </a:r>
          </a:p>
          <a:p>
            <a:pPr marL="357188" indent="-357188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Existe una </a:t>
            </a:r>
            <a:r>
              <a:rPr lang="es-ES" b="1" dirty="0" smtClean="0">
                <a:latin typeface="Garamond" pitchFamily="18" charset="0"/>
              </a:rPr>
              <a:t>gran variedad de reformas </a:t>
            </a:r>
            <a:r>
              <a:rPr lang="es-ES" dirty="0" smtClean="0">
                <a:latin typeface="Garamond" pitchFamily="18" charset="0"/>
              </a:rPr>
              <a:t>en el período, pudiendo encontrarse situaciones como: un país elimina tramos tributarios y reduce la imposición, posteriormente incrementa tramos tributarios y aumenta la imposición (por ejemplo Grecia, Dinamarca, Eslovaquia). </a:t>
            </a:r>
          </a:p>
          <a:p>
            <a:pPr marL="357188" indent="-357188" algn="just">
              <a:lnSpc>
                <a:spcPct val="150000"/>
              </a:lnSpc>
              <a:buFont typeface="Garamond" pitchFamily="18" charset="0"/>
              <a:buChar char="−"/>
            </a:pPr>
            <a:r>
              <a:rPr lang="es-ES" dirty="0" smtClean="0">
                <a:latin typeface="Garamond" pitchFamily="18" charset="0"/>
              </a:rPr>
              <a:t>Los datos con los que se cuenta hasta ahora solo son el “inicio” de la historia, ya que </a:t>
            </a:r>
            <a:r>
              <a:rPr lang="es-ES" b="1" dirty="0" smtClean="0">
                <a:latin typeface="Garamond" pitchFamily="18" charset="0"/>
              </a:rPr>
              <a:t>el período recesivo no puede darse por finalizado</a:t>
            </a:r>
            <a:r>
              <a:rPr lang="es-ES" dirty="0" smtClean="0">
                <a:latin typeface="Garamond" pitchFamily="18" charset="0"/>
              </a:rPr>
              <a:t>, existen países que en el período 2008-2012 aun no experimentan tasas de crecimiento económico positivas.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928661" y="1071546"/>
          <a:ext cx="7429553" cy="5529436"/>
        </p:xfrm>
        <a:graphic>
          <a:graphicData uri="http://schemas.openxmlformats.org/drawingml/2006/table">
            <a:tbl>
              <a:tblPr/>
              <a:tblGrid>
                <a:gridCol w="1860277"/>
                <a:gridCol w="1965808"/>
                <a:gridCol w="1965808"/>
                <a:gridCol w="1637660"/>
              </a:tblGrid>
              <a:tr h="54798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Contracción del PIB - 2009 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Tasa de crecimiento del PIB 2010-2012</a:t>
                      </a:r>
                      <a:endParaRPr lang="es-E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1855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Tasa de crecimiento negativa 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0.0 </a:t>
                      </a:r>
                      <a:r>
                        <a:rPr lang="es-SV" sz="1600" b="1" dirty="0" smtClean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&lt;Crecimiento </a:t>
                      </a:r>
                      <a:r>
                        <a:rPr lang="es-SV" sz="16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del  PIB &lt; 2.0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Crecimiento del PIB ≥  2.0</a:t>
                      </a:r>
                      <a:endParaRPr lang="es-E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</a:tr>
              <a:tr h="518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Tasa de crecimiento positiva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latin typeface="Calibri"/>
                          <a:ea typeface="Times New Roman"/>
                          <a:cs typeface="Arial"/>
                        </a:rPr>
                        <a:t> -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latin typeface="Calibri"/>
                          <a:ea typeface="Times New Roman"/>
                          <a:cs typeface="Arial"/>
                        </a:rPr>
                        <a:t>- 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>
                          <a:latin typeface="Calibri"/>
                          <a:ea typeface="Times New Roman"/>
                          <a:cs typeface="Arial"/>
                        </a:rPr>
                        <a:t>Polonia </a:t>
                      </a:r>
                      <a:endParaRPr lang="es-E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 smtClean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Reducción entre 0 y 5%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latin typeface="Calibri"/>
                          <a:ea typeface="Times New Roman"/>
                          <a:cs typeface="Arial"/>
                        </a:rPr>
                        <a:t>Grecia                                                                            España                                                                         Chipre                                                                            Portugal 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latin typeface="Calibri"/>
                          <a:ea typeface="Times New Roman"/>
                          <a:cs typeface="Arial"/>
                        </a:rPr>
                        <a:t>Bélgica                                                                                       República Checa                                                                            Francia                                                                                                Luxemburgo                                                                                          Malta                                                                                                  Países Bajos                                                                                       Austria  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latin typeface="Calibri"/>
                          <a:ea typeface="Times New Roman"/>
                          <a:cs typeface="Arial"/>
                        </a:rPr>
                        <a:t>Reino Unido                               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>
                          <a:latin typeface="Calibri"/>
                          <a:ea typeface="Times New Roman"/>
                          <a:cs typeface="Arial"/>
                        </a:rPr>
                        <a:t>Eslovaquia                                                                                 Suecia</a:t>
                      </a:r>
                      <a:endParaRPr lang="es-E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5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Reducción PIB    </a:t>
                      </a:r>
                      <a:r>
                        <a:rPr lang="es-SV" sz="1600" b="1" dirty="0" smtClean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Arial"/>
                        </a:rPr>
                        <a:t>&gt; 5.00 %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>
                          <a:latin typeface="Calibri"/>
                          <a:ea typeface="Times New Roman"/>
                          <a:cs typeface="Arial"/>
                        </a:rPr>
                        <a:t> Eslovenia                                                                             Italia </a:t>
                      </a:r>
                      <a:endParaRPr lang="es-E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latin typeface="Calibri"/>
                          <a:ea typeface="Times New Roman"/>
                          <a:cs typeface="Arial"/>
                        </a:rPr>
                        <a:t>Bulgaria                                                                                                   Dinamarca                                                                                          Irlanda                                                                                                     Hungría                                                                                                Rumania                                                                                           Finlandia 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latin typeface="Calibri"/>
                          <a:ea typeface="Times New Roman"/>
                          <a:cs typeface="Arial"/>
                        </a:rPr>
                        <a:t>Alemania                                                                                   Lituania                                                                                      Letonia 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latin typeface="Calibri"/>
                          <a:ea typeface="Times New Roman"/>
                          <a:cs typeface="Arial"/>
                        </a:rPr>
                        <a:t>Estonia                                                                                      </a:t>
                      </a:r>
                      <a:endParaRPr lang="es-E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1714480" y="500042"/>
            <a:ext cx="20102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latin typeface="Garamond" pitchFamily="18" charset="0"/>
              </a:rPr>
              <a:t>Situación de crisis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714348" y="2214554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C00000"/>
                </a:solidFill>
              </a:rPr>
              <a:t>Muchas gracias por su atención</a:t>
            </a:r>
            <a:r>
              <a:rPr lang="es-ES" sz="2000" b="1" dirty="0" smtClean="0">
                <a:solidFill>
                  <a:srgbClr val="C00000"/>
                </a:solidFill>
              </a:rPr>
              <a:t>.</a:t>
            </a:r>
            <a:endParaRPr lang="es-E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71472" y="1000108"/>
            <a:ext cx="8286808" cy="52864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7 CuadroTexto"/>
          <p:cNvSpPr txBox="1"/>
          <p:nvPr/>
        </p:nvSpPr>
        <p:spPr>
          <a:xfrm>
            <a:off x="1928794" y="416462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Tasas de desempleo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928662" y="928670"/>
            <a:ext cx="76438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Líneas generales de las reformas (imposición sobre la renta): </a:t>
            </a:r>
          </a:p>
          <a:p>
            <a:r>
              <a:rPr lang="es-ES" dirty="0" smtClean="0"/>
              <a:t>¿Qué tipo de medidas?</a:t>
            </a:r>
          </a:p>
          <a:p>
            <a:endParaRPr lang="es-ES" dirty="0" smtClean="0"/>
          </a:p>
          <a:p>
            <a:r>
              <a:rPr lang="es-ES" dirty="0" smtClean="0"/>
              <a:t>	- Cambio en número de tramos de tarifa</a:t>
            </a:r>
          </a:p>
          <a:p>
            <a:r>
              <a:rPr lang="es-ES" dirty="0" smtClean="0"/>
              <a:t>	- Límites en los ingresos imponibles</a:t>
            </a:r>
          </a:p>
          <a:p>
            <a:r>
              <a:rPr lang="es-ES" dirty="0" smtClean="0"/>
              <a:t>	- Variaciones en los tipos de rentas del trabajo y capital</a:t>
            </a:r>
          </a:p>
          <a:p>
            <a:r>
              <a:rPr lang="es-ES" dirty="0" smtClean="0"/>
              <a:t>	- Tipos adicionales para rentas más elevadas</a:t>
            </a:r>
          </a:p>
          <a:p>
            <a:r>
              <a:rPr lang="es-ES" dirty="0" smtClean="0"/>
              <a:t>	- Cambios en desgravaciones y créditos fiscales</a:t>
            </a:r>
          </a:p>
          <a:p>
            <a:endParaRPr lang="es-ES" dirty="0" smtClean="0"/>
          </a:p>
          <a:p>
            <a:r>
              <a:rPr lang="es-ES" dirty="0" smtClean="0"/>
              <a:t>Los objetivos que se pretenden son:</a:t>
            </a:r>
          </a:p>
          <a:p>
            <a:r>
              <a:rPr lang="es-ES" dirty="0" smtClean="0"/>
              <a:t>	- Fomento del empleo (abaratamiento del coste laboral)</a:t>
            </a:r>
          </a:p>
          <a:p>
            <a:r>
              <a:rPr lang="es-ES" dirty="0" smtClean="0"/>
              <a:t>	- Incremento en los recursos recaudados</a:t>
            </a:r>
          </a:p>
          <a:p>
            <a:r>
              <a:rPr lang="es-ES" dirty="0" smtClean="0"/>
              <a:t>	</a:t>
            </a:r>
          </a:p>
          <a:p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928662" y="928670"/>
            <a:ext cx="764386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 smtClean="0"/>
              <a:t>Las reformas se han producido tanto en el impuesto sobre la renta laboral como en las contribuciones a la seguridad social. 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Se analizan tres grupos de ingresos 67% del salario promedio, 100% y 167% y se compara el período 2003-2007 con 2008-2012</a:t>
            </a:r>
          </a:p>
          <a:p>
            <a:pPr>
              <a:lnSpc>
                <a:spcPct val="150000"/>
              </a:lnSpc>
            </a:pPr>
            <a:r>
              <a:rPr lang="es-ES" b="1" dirty="0" smtClean="0"/>
              <a:t>Tendencias más claras: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En 7 países se </a:t>
            </a:r>
            <a:r>
              <a:rPr lang="es-ES" u="sng" dirty="0" smtClean="0"/>
              <a:t>incrementa</a:t>
            </a:r>
            <a:r>
              <a:rPr lang="es-ES" dirty="0" smtClean="0"/>
              <a:t> el impuesto sobre el ingreso personal y las contribuciones a la seguridad social como porcentaje del ingreso salarial bruto, en los tres niveles salariales estudiados. </a:t>
            </a:r>
            <a:r>
              <a:rPr lang="es-ES" i="1" dirty="0" smtClean="0"/>
              <a:t>Austria, Bélgica, Grecia, Italia, Luxemburgo, Eslovaquia y España. </a:t>
            </a:r>
            <a:r>
              <a:rPr lang="es-ES" dirty="0" smtClean="0"/>
              <a:t>Aunque las tasas de incremento son diferentes en cada nivel de ingreso</a:t>
            </a:r>
            <a:r>
              <a:rPr lang="es-ES" i="1" dirty="0" smtClean="0"/>
              <a:t>.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Se identifican también 10 países en los que se </a:t>
            </a:r>
            <a:r>
              <a:rPr lang="es-ES" u="sng" dirty="0" smtClean="0"/>
              <a:t>reduce</a:t>
            </a:r>
            <a:r>
              <a:rPr lang="es-ES" dirty="0" smtClean="0"/>
              <a:t> la imposición sobre el ingreso en todos los niveles considerados: </a:t>
            </a:r>
            <a:r>
              <a:rPr lang="es-ES" i="1" dirty="0" smtClean="0"/>
              <a:t>República Checa, Dinamarca, Estonia, Finlandia, Alemania, Irlanda, Polonia, Eslovenia, Suecia y Reino Unido.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Rectángulo"/>
          <p:cNvSpPr/>
          <p:nvPr/>
        </p:nvSpPr>
        <p:spPr>
          <a:xfrm>
            <a:off x="857224" y="1500174"/>
            <a:ext cx="728667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Casos particulares: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- Francia incrementa las tasas en el tramo de ingresos de 67% y 167% del salario promedio y se reducen para el nivel del 100%.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- En Hungría se aumentan considerablemente para quienes reciben salarios iguales al 67% del promedio y se reducen para el resto de salarios. </a:t>
            </a:r>
          </a:p>
          <a:p>
            <a:pPr algn="just">
              <a:lnSpc>
                <a:spcPct val="150000"/>
              </a:lnSpc>
            </a:pPr>
            <a:r>
              <a:rPr lang="es-ES" dirty="0" smtClean="0">
                <a:latin typeface="Garamond" pitchFamily="18" charset="0"/>
              </a:rPr>
              <a:t>- En Países Bajos y en Portugal las tasas se reducen para los salarios del 67% y 100% del promedio y aumentan para el 167%.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ogo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12795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611188" y="981075"/>
            <a:ext cx="8064500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3834" y="142852"/>
            <a:ext cx="125016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57158" y="1071546"/>
            <a:ext cx="8286808" cy="521497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Rectángulo"/>
          <p:cNvSpPr/>
          <p:nvPr/>
        </p:nvSpPr>
        <p:spPr>
          <a:xfrm>
            <a:off x="1643042" y="642918"/>
            <a:ext cx="60722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>
                <a:latin typeface="Garamond" pitchFamily="18" charset="0"/>
              </a:rPr>
              <a:t>Impuesto sobre el ingreso laboral. Salario 67% del promedio </a:t>
            </a:r>
            <a:endParaRPr lang="es-E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617</TotalTime>
  <Words>2548</Words>
  <Application>Microsoft Office PowerPoint</Application>
  <PresentationFormat>Presentación en pantalla (4:3)</PresentationFormat>
  <Paragraphs>219</Paragraphs>
  <Slides>40</Slides>
  <Notes>37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1" baseType="lpstr">
      <vt:lpstr>Equidad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Nbadenes</dc:creator>
  <cp:lastModifiedBy>I.E.F</cp:lastModifiedBy>
  <cp:revision>77</cp:revision>
  <dcterms:created xsi:type="dcterms:W3CDTF">2013-06-24T08:02:09Z</dcterms:created>
  <dcterms:modified xsi:type="dcterms:W3CDTF">2014-10-28T17:23:49Z</dcterms:modified>
</cp:coreProperties>
</file>